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0" r:id="rId5"/>
    <p:sldId id="264" r:id="rId6"/>
    <p:sldId id="259" r:id="rId7"/>
    <p:sldId id="275" r:id="rId8"/>
    <p:sldId id="260" r:id="rId9"/>
    <p:sldId id="269" r:id="rId10"/>
    <p:sldId id="261" r:id="rId11"/>
    <p:sldId id="263" r:id="rId12"/>
    <p:sldId id="278" r:id="rId13"/>
    <p:sldId id="281" r:id="rId14"/>
    <p:sldId id="296" r:id="rId15"/>
    <p:sldId id="297" r:id="rId16"/>
    <p:sldId id="302" r:id="rId17"/>
    <p:sldId id="303" r:id="rId18"/>
    <p:sldId id="301" r:id="rId19"/>
    <p:sldId id="282" r:id="rId20"/>
    <p:sldId id="283" r:id="rId21"/>
    <p:sldId id="299" r:id="rId22"/>
    <p:sldId id="300" r:id="rId23"/>
    <p:sldId id="293" r:id="rId24"/>
    <p:sldId id="294" r:id="rId25"/>
    <p:sldId id="298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CCFF"/>
    <a:srgbClr val="FFFFCC"/>
    <a:srgbClr val="CCCCFF"/>
    <a:srgbClr val="99CCCC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52" autoAdjust="0"/>
    <p:restoredTop sz="94790" autoAdjust="0"/>
  </p:normalViewPr>
  <p:slideViewPr>
    <p:cSldViewPr snapToGrid="0">
      <p:cViewPr varScale="1">
        <p:scale>
          <a:sx n="91" d="100"/>
          <a:sy n="91" d="100"/>
        </p:scale>
        <p:origin x="200" y="1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71D2-2E16-4B63-B3C5-C96A1474EFF0}" type="datetimeFigureOut">
              <a:rPr lang="ko-KR" altLang="en-US" smtClean="0"/>
              <a:t>2024. 5. 30.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BC-8D33-4EA6-A6F5-FD5FBFB1A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fortes.com/news/articleView.html?idxno=6301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dpl.co.kr/news/articleView.html?idxno=756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혼합현실 기반 실감형 전기 회로 실험 콘텐츠를 제작한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XRC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콘텐츠소개를 시작하겠습니다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가상의 객체로 실습을 진행하는 만큼 학생들이 다칠 가능성이 줄어듭니다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각 부품의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저항의 값을 별도의 장비 없이 즉시 확인할 수 있기 때문에 편리합니다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실제 부품과 달리 개수에 제한이 없고 프로그램이기 때문에 기능 혹은 다른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실험등을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XRC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2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0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www.youtube.com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watch?v</a:t>
            </a:r>
            <a:r>
              <a:rPr kumimoji="1" lang="en" altLang="ko-KR" dirty="0"/>
              <a:t>=4SZDLbAGaPU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요거 영상 넣을 수 없나요</a:t>
            </a:r>
            <a:r>
              <a:rPr kumimoji="1" lang="en-US" altLang="ko-KR" dirty="0"/>
              <a:t>..?</a:t>
            </a:r>
            <a:r>
              <a:rPr kumimoji="1" lang="ko-KR" altLang="en-US" dirty="0"/>
              <a:t> 제가 할 줄 몰라서</a:t>
            </a:r>
            <a:r>
              <a:rPr kumimoji="1" lang="en-US" altLang="ko-KR" dirty="0"/>
              <a:t>..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VR, AR</a:t>
            </a:r>
            <a:r>
              <a:rPr lang="ko-KR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과 비교했을 때의 </a:t>
            </a:r>
            <a:r>
              <a:rPr lang="en-US" altLang="ko-KR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ko-KR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의 장점 </a:t>
            </a:r>
            <a:r>
              <a:rPr lang="en-US" altLang="ko-KR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실제를 볼 수 있기때문에 안전하고</a:t>
            </a:r>
            <a:r>
              <a:rPr lang="en-US" altLang="ko-KR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편리한다는</a:t>
            </a:r>
            <a:r>
              <a:rPr lang="ko-KR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점이 있다</a:t>
            </a:r>
            <a:r>
              <a:rPr lang="en-US" altLang="ko-KR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말할 때는 구체적으로 어떤 것이 안전하고 편리한 지 말할 것</a:t>
            </a:r>
            <a:r>
              <a:rPr lang="en-US" altLang="ko-KR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.)</a:t>
            </a:r>
            <a:endParaRPr lang="en-US" altLang="ko-KR" sz="12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명수 추세 → 구매 기기 수 제시 </a:t>
            </a:r>
            <a:r>
              <a:rPr lang="en" altLang="ko-KR" dirty="0"/>
              <a:t>vs </a:t>
            </a:r>
            <a:r>
              <a:rPr lang="ko-KR" altLang="en-US" dirty="0" err="1"/>
              <a:t>기기값</a:t>
            </a:r>
            <a:r>
              <a:rPr lang="ko-KR" altLang="en-US" dirty="0"/>
              <a:t> 하락세 비교 제시</a:t>
            </a:r>
            <a:endParaRPr lang="en-US" altLang="ko-KR" dirty="0"/>
          </a:p>
          <a:p>
            <a:r>
              <a:rPr lang="ko-KR" altLang="en-US" dirty="0"/>
              <a:t>다른 수업</a:t>
            </a:r>
            <a:r>
              <a:rPr lang="en-US" altLang="ko-KR" dirty="0"/>
              <a:t>, </a:t>
            </a:r>
            <a:r>
              <a:rPr lang="ko-KR" altLang="en-US" dirty="0"/>
              <a:t>교육에서 사용할 수 있기때문에 기기 구매 후 다양한 활용을 기대했을 시</a:t>
            </a:r>
            <a:r>
              <a:rPr lang="en-US" altLang="ko-KR" dirty="0"/>
              <a:t>,</a:t>
            </a:r>
            <a:r>
              <a:rPr lang="ko-KR" altLang="en-US" dirty="0"/>
              <a:t> 확장성이 더욱 크기때문에 경제적이라고 볼 수 있음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5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/>
              <a:t>A Study on Applications for Scientific Experiments Using the VR Technology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472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hlinkClick r:id="rId3"/>
              </a:rPr>
              <a:t>한국교원대</a:t>
            </a:r>
            <a:r>
              <a:rPr lang="en-US" altLang="ko-KR" sz="2800" dirty="0">
                <a:hlinkClick r:id="rId3"/>
              </a:rPr>
              <a:t>, </a:t>
            </a:r>
            <a:r>
              <a:rPr lang="ko-KR" altLang="en-US" sz="2800" dirty="0">
                <a:hlinkClick r:id="rId3"/>
              </a:rPr>
              <a:t>미래 창의교육 콘텐츠 개발 사업 실시 </a:t>
            </a:r>
            <a:r>
              <a:rPr lang="en-US" altLang="ko-KR" sz="2800" dirty="0">
                <a:hlinkClick r:id="rId3"/>
              </a:rPr>
              <a:t>&lt; </a:t>
            </a:r>
            <a:r>
              <a:rPr lang="ko-KR" altLang="en-US" sz="2800" dirty="0">
                <a:hlinkClick r:id="rId3"/>
              </a:rPr>
              <a:t>대학 </a:t>
            </a:r>
            <a:r>
              <a:rPr lang="en-US" altLang="ko-KR" sz="2800" dirty="0">
                <a:hlinkClick r:id="rId3"/>
              </a:rPr>
              <a:t>&lt; </a:t>
            </a:r>
            <a:r>
              <a:rPr lang="ko-KR" altLang="en-US" sz="2800" dirty="0">
                <a:hlinkClick r:id="rId3"/>
              </a:rPr>
              <a:t>교육 </a:t>
            </a:r>
            <a:r>
              <a:rPr lang="en-US" altLang="ko-KR" sz="2800" dirty="0">
                <a:hlinkClick r:id="rId3"/>
              </a:rPr>
              <a:t>&lt; </a:t>
            </a:r>
            <a:r>
              <a:rPr lang="ko-KR" altLang="en-US" sz="2800" dirty="0">
                <a:hlinkClick r:id="rId3"/>
              </a:rPr>
              <a:t>기사본문 </a:t>
            </a:r>
            <a:r>
              <a:rPr lang="en-US" altLang="ko-KR" sz="2800" dirty="0">
                <a:hlinkClick r:id="rId3"/>
              </a:rPr>
              <a:t>- </a:t>
            </a:r>
            <a:r>
              <a:rPr lang="ko-KR" altLang="en-US" sz="2800" dirty="0" err="1">
                <a:hlinkClick r:id="rId3"/>
              </a:rPr>
              <a:t>뉴스포르테</a:t>
            </a:r>
            <a:r>
              <a:rPr lang="ko-KR" altLang="en-US" sz="2800" dirty="0">
                <a:hlinkClick r:id="rId3"/>
              </a:rPr>
              <a:t> </a:t>
            </a:r>
            <a:r>
              <a:rPr lang="en-US" altLang="ko-KR" sz="2800" dirty="0">
                <a:hlinkClick r:id="rId3"/>
              </a:rPr>
              <a:t>(newsfortes.com)</a:t>
            </a:r>
            <a:endParaRPr lang="en-US" altLang="ko-KR" sz="28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4"/>
              </a:rPr>
              <a:t>AI, VR·AR</a:t>
            </a:r>
            <a:r>
              <a:rPr lang="ko-KR" altLang="en-US" dirty="0">
                <a:hlinkClick r:id="rId4"/>
              </a:rPr>
              <a:t>까지</a:t>
            </a:r>
            <a:r>
              <a:rPr lang="en-US" altLang="ko-KR" dirty="0">
                <a:hlinkClick r:id="rId4"/>
              </a:rPr>
              <a:t>...</a:t>
            </a:r>
            <a:r>
              <a:rPr lang="ko-KR" altLang="en-US" dirty="0">
                <a:hlinkClick r:id="rId4"/>
              </a:rPr>
              <a:t>서울교대</a:t>
            </a:r>
            <a:r>
              <a:rPr lang="en-US" altLang="ko-KR" dirty="0">
                <a:hlinkClick r:id="rId4"/>
              </a:rPr>
              <a:t>, '</a:t>
            </a:r>
            <a:r>
              <a:rPr lang="ko-KR" altLang="en-US" dirty="0">
                <a:hlinkClick r:id="rId4"/>
              </a:rPr>
              <a:t>미래공간조성 융합교육실’ 조기 구축 </a:t>
            </a:r>
            <a:r>
              <a:rPr lang="en-US" altLang="ko-KR" dirty="0">
                <a:hlinkClick r:id="rId4"/>
              </a:rPr>
              <a:t>&lt; </a:t>
            </a:r>
            <a:r>
              <a:rPr lang="ko-KR" altLang="en-US" dirty="0">
                <a:hlinkClick r:id="rId4"/>
              </a:rPr>
              <a:t>대학 </a:t>
            </a:r>
            <a:r>
              <a:rPr lang="en-US" altLang="ko-KR" dirty="0">
                <a:hlinkClick r:id="rId4"/>
              </a:rPr>
              <a:t>&lt; </a:t>
            </a:r>
            <a:r>
              <a:rPr lang="ko-KR" altLang="en-US" dirty="0">
                <a:hlinkClick r:id="rId4"/>
              </a:rPr>
              <a:t>뉴스 </a:t>
            </a:r>
            <a:r>
              <a:rPr lang="en-US" altLang="ko-KR" dirty="0">
                <a:hlinkClick r:id="rId4"/>
              </a:rPr>
              <a:t>&lt; </a:t>
            </a:r>
            <a:r>
              <a:rPr lang="ko-KR" altLang="en-US" dirty="0">
                <a:hlinkClick r:id="rId4"/>
              </a:rPr>
              <a:t>기사본문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교육플러스 </a:t>
            </a:r>
            <a:r>
              <a:rPr lang="en-US" altLang="ko-KR" dirty="0">
                <a:hlinkClick r:id="rId4"/>
              </a:rPr>
              <a:t>(edpl.co.kr)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58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0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5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주제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시나리오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기대효과의 순서로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1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64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244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93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프로젝트 주제입니다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주제 선정 배경은 전통적인 수업 방식에서의 수업 효과보다 가상현실 혹은 시뮬레이터를 활용한 수업 방식이 더 효과적이라는 것이었습니다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그래서 저희는 초등학교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학년까지의 교육과정에 반복적으로 나오는 전기와 관련된 회로실험을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시뮬레이션할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 있는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프로그램의 소프트웨어는 유니티에서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XR All-in-One SDK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C#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언어로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하드웨어는 사용자가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환경에서 프로그램을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실행시켜야하기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Quest Pro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 사용자는 초등학교 고학년부터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예상되며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학생들을 지도하는 교사도 사용할 것으로 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7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시나리오입니다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프로그램을 실행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Start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누르면 사용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법을 안내합니다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설명서를 닫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작성을 시작합니다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회로를 구성하는 부품은 버튼을 통해서 생성이 가능하고 부품들을 적절히 연결하여 회로를 자유롭게 구성합니다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Start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눌러 회로를 작동시키면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전체의 저항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전류가 계산되어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UI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보여지고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부품을 손가락으로 눌러 각 부품에 걸리는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055-022-00722-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64181" y="3392337"/>
            <a:ext cx="4754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8853" y="3387604"/>
            <a:ext cx="21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공수민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김종선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노경빈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박에스더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정구현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18559" y="1935236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6877A0-786C-36A3-3565-554846DB4728}"/>
              </a:ext>
            </a:extLst>
          </p:cNvPr>
          <p:cNvSpPr txBox="1"/>
          <p:nvPr/>
        </p:nvSpPr>
        <p:spPr>
          <a:xfrm>
            <a:off x="4000721" y="4330782"/>
            <a:ext cx="21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지도교수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김진모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4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3189"/>
          <a:stretch/>
        </p:blipFill>
        <p:spPr>
          <a:xfrm>
            <a:off x="8664893" y="1659729"/>
            <a:ext cx="2451600" cy="1713600"/>
          </a:xfrm>
          <a:custGeom>
            <a:avLst/>
            <a:gdLst>
              <a:gd name="connsiteX0" fmla="*/ 0 w 2694139"/>
              <a:gd name="connsiteY0" fmla="*/ 0 h 1709940"/>
              <a:gd name="connsiteX1" fmla="*/ 2694139 w 2694139"/>
              <a:gd name="connsiteY1" fmla="*/ 0 h 1709940"/>
              <a:gd name="connsiteX2" fmla="*/ 2694139 w 2694139"/>
              <a:gd name="connsiteY2" fmla="*/ 1709940 h 1709940"/>
              <a:gd name="connsiteX3" fmla="*/ 0 w 2694139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9940">
                <a:moveTo>
                  <a:pt x="0" y="0"/>
                </a:moveTo>
                <a:lnTo>
                  <a:pt x="2694139" y="0"/>
                </a:lnTo>
                <a:lnTo>
                  <a:pt x="2694139" y="1709940"/>
                </a:lnTo>
                <a:lnTo>
                  <a:pt x="0" y="1709940"/>
                </a:lnTo>
                <a:close/>
              </a:path>
            </a:pathLst>
          </a:custGeom>
        </p:spPr>
      </p:pic>
      <p:pic>
        <p:nvPicPr>
          <p:cNvPr id="63" name="图片 6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2013"/>
          <a:stretch/>
        </p:blipFill>
        <p:spPr>
          <a:xfrm>
            <a:off x="4752132" y="1653103"/>
            <a:ext cx="2451600" cy="1713600"/>
          </a:xfrm>
          <a:custGeom>
            <a:avLst/>
            <a:gdLst>
              <a:gd name="connsiteX0" fmla="*/ 0 w 2694139"/>
              <a:gd name="connsiteY0" fmla="*/ 0 h 1706993"/>
              <a:gd name="connsiteX1" fmla="*/ 2694139 w 2694139"/>
              <a:gd name="connsiteY1" fmla="*/ 0 h 1706993"/>
              <a:gd name="connsiteX2" fmla="*/ 2694139 w 2694139"/>
              <a:gd name="connsiteY2" fmla="*/ 1706993 h 1706993"/>
              <a:gd name="connsiteX3" fmla="*/ 0 w 2694139"/>
              <a:gd name="connsiteY3" fmla="*/ 1706993 h 17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6993">
                <a:moveTo>
                  <a:pt x="0" y="0"/>
                </a:moveTo>
                <a:lnTo>
                  <a:pt x="2694139" y="0"/>
                </a:lnTo>
                <a:lnTo>
                  <a:pt x="2694139" y="1706993"/>
                </a:lnTo>
                <a:lnTo>
                  <a:pt x="0" y="1706993"/>
                </a:lnTo>
                <a:close/>
              </a:path>
            </a:pathLst>
          </a:custGeom>
        </p:spPr>
      </p:pic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949150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안전성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625489" y="4116647"/>
            <a:ext cx="3069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가상의 재료로 회로를 구성하기 때문에 안전사고의 가능성이 줄어든다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0"/>
          <p:cNvSpPr/>
          <p:nvPr/>
        </p:nvSpPr>
        <p:spPr>
          <a:xfrm>
            <a:off x="4752132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편리함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1"/>
          <p:cNvSpPr/>
          <p:nvPr/>
        </p:nvSpPr>
        <p:spPr>
          <a:xfrm>
            <a:off x="4637465" y="4109508"/>
            <a:ext cx="2680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전압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전류 등의 정보를 측정 장비 없이 간편하게 확인할 수  있다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634478" y="3453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확장성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869671" y="4115374"/>
            <a:ext cx="4042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부품의 수나 재료 준비에 대한 제약이 없으므로 다양한 실험 및 교육 콘텐츠에 유연하게 적용할 수 있고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과목이나 분야의 실험 및 교육에도 적용 가능하다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/>
          <p:nvPr/>
        </p:nvCxnSpPr>
        <p:spPr>
          <a:xfrm>
            <a:off x="960037" y="3808026"/>
            <a:ext cx="24001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3"/>
          <p:cNvCxnSpPr/>
          <p:nvPr/>
        </p:nvCxnSpPr>
        <p:spPr>
          <a:xfrm>
            <a:off x="4727575" y="3803148"/>
            <a:ext cx="2400102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/>
          <p:nvPr/>
        </p:nvCxnSpPr>
        <p:spPr>
          <a:xfrm>
            <a:off x="8634478" y="3803148"/>
            <a:ext cx="240010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17F4E9-5398-416B-5050-516484F16BDF}"/>
              </a:ext>
            </a:extLst>
          </p:cNvPr>
          <p:cNvGrpSpPr/>
          <p:nvPr/>
        </p:nvGrpSpPr>
        <p:grpSpPr>
          <a:xfrm>
            <a:off x="960038" y="1653103"/>
            <a:ext cx="2451040" cy="1712146"/>
            <a:chOff x="1061544" y="2212845"/>
            <a:chExt cx="2694139" cy="17121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86A520-AEC7-D929-B90D-ACCABC134024}"/>
                </a:ext>
              </a:extLst>
            </p:cNvPr>
            <p:cNvSpPr/>
            <p:nvPr/>
          </p:nvSpPr>
          <p:spPr>
            <a:xfrm>
              <a:off x="1061544" y="2217998"/>
              <a:ext cx="2694139" cy="1706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F330851-46F3-8967-6601-FA2CE01C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97" y="2212845"/>
              <a:ext cx="2678986" cy="1711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37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18559" y="3280640"/>
            <a:ext cx="4754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8559" y="4693790"/>
            <a:ext cx="475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022" y="1912281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5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예상 질문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50"/>
          <p:cNvSpPr/>
          <p:nvPr/>
        </p:nvSpPr>
        <p:spPr>
          <a:xfrm>
            <a:off x="904846" y="4699076"/>
            <a:ext cx="4589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실제환경을 보며 가상의 객체 상호작용</a:t>
            </a:r>
            <a:endParaRPr lang="en-US" sz="20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Straight Connector 73"/>
          <p:cNvCxnSpPr>
            <a:cxnSpLocks/>
          </p:cNvCxnSpPr>
          <p:nvPr/>
        </p:nvCxnSpPr>
        <p:spPr>
          <a:xfrm>
            <a:off x="609485" y="5130081"/>
            <a:ext cx="5236936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>
            <a:cxnSpLocks/>
          </p:cNvCxnSpPr>
          <p:nvPr/>
        </p:nvCxnSpPr>
        <p:spPr>
          <a:xfrm>
            <a:off x="6640979" y="5130082"/>
            <a:ext cx="4702629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867A82B-A9D9-7E85-054F-090DAEC59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4" y="1403145"/>
            <a:ext cx="5495683" cy="3009360"/>
          </a:xfrm>
          <a:prstGeom prst="rect">
            <a:avLst/>
          </a:prstGeom>
        </p:spPr>
      </p:pic>
      <p:sp>
        <p:nvSpPr>
          <p:cNvPr id="15" name="Rectangle 50">
            <a:extLst>
              <a:ext uri="{FF2B5EF4-FFF2-40B4-BE49-F238E27FC236}">
                <a16:creationId xmlns:a16="http://schemas.microsoft.com/office/drawing/2014/main" id="{23FA8A5A-A0AA-C7C2-1209-B4CC3CD2803D}"/>
              </a:ext>
            </a:extLst>
          </p:cNvPr>
          <p:cNvSpPr/>
          <p:nvPr/>
        </p:nvSpPr>
        <p:spPr>
          <a:xfrm>
            <a:off x="7749163" y="4699076"/>
            <a:ext cx="2805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VR, AR</a:t>
            </a:r>
            <a:r>
              <a:rPr lang="ko-KR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과의 차이점</a:t>
            </a:r>
            <a:endParaRPr lang="en-US" sz="24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48E326-92C3-BD85-4762-256D044F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654" y="1477457"/>
            <a:ext cx="5163280" cy="2860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21670-F62A-BE87-8581-D487C2CC13A7}"/>
              </a:ext>
            </a:extLst>
          </p:cNvPr>
          <p:cNvSpPr txBox="1"/>
          <p:nvPr/>
        </p:nvSpPr>
        <p:spPr>
          <a:xfrm>
            <a:off x="451864" y="5201327"/>
            <a:ext cx="557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은 가상의 객체를 보면서 실제 세계와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상호작용할 수 있어 실습수업에 적합하다고 판단함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9E02-4F7D-6E67-B99D-D5A82547181A}"/>
              </a:ext>
            </a:extLst>
          </p:cNvPr>
          <p:cNvSpPr txBox="1"/>
          <p:nvPr/>
        </p:nvSpPr>
        <p:spPr>
          <a:xfrm>
            <a:off x="6096000" y="5336958"/>
            <a:ext cx="557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실제를 볼 수 있기때문에 안전하고</a:t>
            </a:r>
            <a:r>
              <a:rPr lang="en-US" altLang="ko-KR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편리함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057261AF-A1B4-C480-248B-836A4AAC46F9}"/>
              </a:ext>
            </a:extLst>
          </p:cNvPr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Q1. MR</a:t>
            </a:r>
            <a:r>
              <a:rPr lang="ko-KR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을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선정한 이유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9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2563955" y="865683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학생수 추세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1254528" y="1434535"/>
            <a:ext cx="3890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년 기준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한국의 평균학생 수는 </a:t>
            </a:r>
            <a:endParaRPr lang="en-US" altLang="ko-KR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한 학급에 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21.38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명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399634" y="865683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기기값</a:t>
            </a:r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하락세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116956" y="1437605"/>
            <a:ext cx="4042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기기 출시일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가격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>
            <a:cxnSpLocks/>
          </p:cNvCxnSpPr>
          <p:nvPr/>
        </p:nvCxnSpPr>
        <p:spPr>
          <a:xfrm>
            <a:off x="1422003" y="1232370"/>
            <a:ext cx="357447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>
            <a:cxnSpLocks/>
          </p:cNvCxnSpPr>
          <p:nvPr/>
        </p:nvCxnSpPr>
        <p:spPr>
          <a:xfrm>
            <a:off x="7408644" y="1215774"/>
            <a:ext cx="350318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BB972A2-F662-83AB-D4DF-55C6CB401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21"/>
          <a:stretch/>
        </p:blipFill>
        <p:spPr>
          <a:xfrm>
            <a:off x="154465" y="2292702"/>
            <a:ext cx="5941535" cy="821181"/>
          </a:xfrm>
          <a:prstGeom prst="rect">
            <a:avLst/>
          </a:prstGeom>
        </p:spPr>
      </p:pic>
      <p:pic>
        <p:nvPicPr>
          <p:cNvPr id="1036" name="Picture 12" descr="Microsoft HoloLens(1세대).">
            <a:extLst>
              <a:ext uri="{FF2B5EF4-FFF2-40B4-BE49-F238E27FC236}">
                <a16:creationId xmlns:a16="http://schemas.microsoft.com/office/drawing/2014/main" id="{289933F3-4386-237A-8312-A21F196E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60" y="2028767"/>
            <a:ext cx="2158483" cy="134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40AB45D-FF04-6495-BB24-6DC5FAF31B89}"/>
              </a:ext>
            </a:extLst>
          </p:cNvPr>
          <p:cNvSpPr/>
          <p:nvPr/>
        </p:nvSpPr>
        <p:spPr>
          <a:xfrm>
            <a:off x="1524337" y="2725747"/>
            <a:ext cx="884277" cy="46101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42" name="Picture 18" descr="Microsoft 홀로렌즈2 (해외구매)_이미지">
            <a:extLst>
              <a:ext uri="{FF2B5EF4-FFF2-40B4-BE49-F238E27FC236}">
                <a16:creationId xmlns:a16="http://schemas.microsoft.com/office/drawing/2014/main" id="{EEB937EB-7B0C-C538-EB3C-7EED2D7BC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4" b="21793"/>
          <a:stretch/>
        </p:blipFill>
        <p:spPr bwMode="auto">
          <a:xfrm>
            <a:off x="9534697" y="2028772"/>
            <a:ext cx="2111098" cy="134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eta Quest Pro and controllers on a gradient background">
            <a:extLst>
              <a:ext uri="{FF2B5EF4-FFF2-40B4-BE49-F238E27FC236}">
                <a16:creationId xmlns:a16="http://schemas.microsoft.com/office/drawing/2014/main" id="{06D27608-B5E7-B388-ACDD-0E58E715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33" y="4293553"/>
            <a:ext cx="2398310" cy="13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ta Quest 3 VR headset and controllers">
            <a:extLst>
              <a:ext uri="{FF2B5EF4-FFF2-40B4-BE49-F238E27FC236}">
                <a16:creationId xmlns:a16="http://schemas.microsoft.com/office/drawing/2014/main" id="{5BE6CB65-17CC-9D43-AF9C-45CE02579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9" t="15731" r="10720" b="27023"/>
          <a:stretch/>
        </p:blipFill>
        <p:spPr bwMode="auto">
          <a:xfrm>
            <a:off x="9534697" y="4293553"/>
            <a:ext cx="2419003" cy="130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59">
            <a:extLst>
              <a:ext uri="{FF2B5EF4-FFF2-40B4-BE49-F238E27FC236}">
                <a16:creationId xmlns:a16="http://schemas.microsoft.com/office/drawing/2014/main" id="{DCFDFC39-3B2E-15C0-C210-536CBADBF7AF}"/>
              </a:ext>
            </a:extLst>
          </p:cNvPr>
          <p:cNvSpPr/>
          <p:nvPr/>
        </p:nvSpPr>
        <p:spPr>
          <a:xfrm>
            <a:off x="6530235" y="3559935"/>
            <a:ext cx="2903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dirty="0" err="1">
                <a:solidFill>
                  <a:schemeClr val="bg1"/>
                </a:solidFill>
              </a:rPr>
              <a:t>Hololens</a:t>
            </a:r>
            <a:r>
              <a:rPr lang="en" altLang="ko-KR" dirty="0">
                <a:solidFill>
                  <a:schemeClr val="bg1"/>
                </a:solidFill>
              </a:rPr>
              <a:t> 1 - 2015/1/22 </a:t>
            </a:r>
            <a:r>
              <a:rPr lang="en-US" altLang="ko-KR" dirty="0">
                <a:solidFill>
                  <a:schemeClr val="bg1"/>
                </a:solidFill>
              </a:rPr>
              <a:t>4999$ (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680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59">
            <a:extLst>
              <a:ext uri="{FF2B5EF4-FFF2-40B4-BE49-F238E27FC236}">
                <a16:creationId xmlns:a16="http://schemas.microsoft.com/office/drawing/2014/main" id="{D9780100-D756-4924-D676-A1527934553F}"/>
              </a:ext>
            </a:extLst>
          </p:cNvPr>
          <p:cNvSpPr/>
          <p:nvPr/>
        </p:nvSpPr>
        <p:spPr>
          <a:xfrm>
            <a:off x="9296755" y="3278209"/>
            <a:ext cx="2903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</a:t>
            </a:r>
            <a:r>
              <a:rPr lang="en" altLang="ko-KR" dirty="0" err="1">
                <a:solidFill>
                  <a:schemeClr val="bg1"/>
                </a:solidFill>
              </a:rPr>
              <a:t>ololens</a:t>
            </a:r>
            <a:r>
              <a:rPr lang="en" altLang="ko-KR" dirty="0">
                <a:solidFill>
                  <a:schemeClr val="bg1"/>
                </a:solidFill>
              </a:rPr>
              <a:t> 2 – 2019 MWC </a:t>
            </a:r>
          </a:p>
          <a:p>
            <a:pPr algn="ctr"/>
            <a:r>
              <a:rPr lang="en" altLang="ko-KR" dirty="0">
                <a:solidFill>
                  <a:schemeClr val="bg1"/>
                </a:solidFill>
              </a:rPr>
              <a:t>3,500 USD (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475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4BAAF220-BC5D-F568-93E9-BCA43049383C}"/>
              </a:ext>
            </a:extLst>
          </p:cNvPr>
          <p:cNvSpPr/>
          <p:nvPr/>
        </p:nvSpPr>
        <p:spPr>
          <a:xfrm>
            <a:off x="6393023" y="5588652"/>
            <a:ext cx="2903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solidFill>
                  <a:schemeClr val="bg1"/>
                </a:solidFill>
              </a:rPr>
              <a:t>Meta Quest Pro -2022/10/25 </a:t>
            </a:r>
          </a:p>
          <a:p>
            <a:pPr algn="ctr"/>
            <a:r>
              <a:rPr lang="en" altLang="ko-KR" dirty="0">
                <a:solidFill>
                  <a:schemeClr val="bg1"/>
                </a:solidFill>
              </a:rPr>
              <a:t>1499.99 USD(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205</a:t>
            </a:r>
            <a:r>
              <a:rPr lang="ko-KR" altLang="en-US" dirty="0">
                <a:solidFill>
                  <a:schemeClr val="bg1"/>
                </a:solidFill>
              </a:rPr>
              <a:t>만원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59">
            <a:extLst>
              <a:ext uri="{FF2B5EF4-FFF2-40B4-BE49-F238E27FC236}">
                <a16:creationId xmlns:a16="http://schemas.microsoft.com/office/drawing/2014/main" id="{7E1FC0A5-F16A-B018-0F7C-E53162A39AF2}"/>
              </a:ext>
            </a:extLst>
          </p:cNvPr>
          <p:cNvSpPr/>
          <p:nvPr/>
        </p:nvSpPr>
        <p:spPr>
          <a:xfrm>
            <a:off x="9242716" y="5600243"/>
            <a:ext cx="2903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solidFill>
                  <a:schemeClr val="bg1"/>
                </a:solidFill>
              </a:rPr>
              <a:t>Meta Quest 3 - 2023/10/10 499.00 USD(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68</a:t>
            </a:r>
            <a:r>
              <a:rPr lang="ko-KR" altLang="en-US" dirty="0">
                <a:solidFill>
                  <a:schemeClr val="bg1"/>
                </a:solidFill>
              </a:rPr>
              <a:t>만 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BCBE247E-E771-6832-268B-54AD13AC0DEE}"/>
              </a:ext>
            </a:extLst>
          </p:cNvPr>
          <p:cNvSpPr txBox="1"/>
          <p:nvPr/>
        </p:nvSpPr>
        <p:spPr>
          <a:xfrm>
            <a:off x="182880" y="342463"/>
            <a:ext cx="805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Q2.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교육 목적으로 사용하기엔 고가의 장비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5B8515-1594-E1DD-98C4-446221BB9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56" y="3217062"/>
            <a:ext cx="6481997" cy="2124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CFB0F-59B8-E815-9840-5D0992B71BF8}"/>
              </a:ext>
            </a:extLst>
          </p:cNvPr>
          <p:cNvSpPr txBox="1"/>
          <p:nvPr/>
        </p:nvSpPr>
        <p:spPr>
          <a:xfrm>
            <a:off x="182880" y="5758906"/>
            <a:ext cx="7186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년간 지속해서 감소하고 있음을 확인할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구매해야 하는 장비의 수도 감소할 가능성이 높음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혼합현실 장비의 가격 역시 지난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년간 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분의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감소하였으며 점차 대중화되고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4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9" grpId="0"/>
      <p:bldP spid="40" grpId="0"/>
      <p:bldP spid="38" grpId="0"/>
      <p:bldP spid="44" grpId="0"/>
      <p:bldP spid="45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805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학생들이 쓰기에 불편하지 않은가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B3A88E-9F26-F8D8-202A-F13D8D8739D7}"/>
              </a:ext>
            </a:extLst>
          </p:cNvPr>
          <p:cNvGrpSpPr/>
          <p:nvPr/>
        </p:nvGrpSpPr>
        <p:grpSpPr>
          <a:xfrm>
            <a:off x="1804148" y="1156000"/>
            <a:ext cx="8478072" cy="2847942"/>
            <a:chOff x="543865" y="1156000"/>
            <a:chExt cx="7059644" cy="2371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E5F61B-37A4-CB14-0ABD-C014559E207B}"/>
                </a:ext>
              </a:extLst>
            </p:cNvPr>
            <p:cNvSpPr txBox="1"/>
            <p:nvPr/>
          </p:nvSpPr>
          <p:spPr>
            <a:xfrm>
              <a:off x="763783" y="3168669"/>
              <a:ext cx="6707767" cy="3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VR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을 사용한 실습을 경험하기 전과 후를 비교했을 때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(G1) VR-PC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순서로 실습을 진행했을 때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,  (G2) PC-VR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순서로 진행했을 때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VR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실험의 만족도를 표로 나타낸 것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.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8B5ABC-5C58-DF1B-289B-AF18EB41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65" y="1156000"/>
              <a:ext cx="7059644" cy="194980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5958E3-1180-A0A4-827D-DB65F24DC516}"/>
              </a:ext>
            </a:extLst>
          </p:cNvPr>
          <p:cNvSpPr txBox="1"/>
          <p:nvPr/>
        </p:nvSpPr>
        <p:spPr>
          <a:xfrm>
            <a:off x="1153175" y="4063525"/>
            <a:ext cx="9885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우려한 것처럼 해당 실험을 진행한 논문에 따르면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실험에 참여한 참가자들은 처음에는 조작이 어렵다고 응답함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그러나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조작을 이해하는 데는 문제가 다소 있었으나 실험에 대한 평균적인 이해도는 큰 폭으로 상승했고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VR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 다른 매체에 비해 학습 몰입도가 높았다고 응답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72A8-6570-6AC4-C07A-53A8E112AF76}"/>
              </a:ext>
            </a:extLst>
          </p:cNvPr>
          <p:cNvSpPr txBox="1"/>
          <p:nvPr/>
        </p:nvSpPr>
        <p:spPr>
          <a:xfrm>
            <a:off x="262128" y="6107027"/>
            <a:ext cx="1159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M. Sakamoto et al., "A Study on Applications for Scientific Experiments Using the VR Technology," 2018 International Conference on Information and Communication Technology Robotics (ICT-ROBOT), Busan, Korea (South), 2018, pp. 1-4,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doi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10.1109/ICT-ROBOT.2018.8549868.</a:t>
            </a:r>
          </a:p>
        </p:txBody>
      </p:sp>
      <p:cxnSp>
        <p:nvCxnSpPr>
          <p:cNvPr id="3" name="직선 연결선 4">
            <a:extLst>
              <a:ext uri="{FF2B5EF4-FFF2-40B4-BE49-F238E27FC236}">
                <a16:creationId xmlns:a16="http://schemas.microsoft.com/office/drawing/2014/main" id="{87476455-B3E0-3A0C-9CA8-46336D1A794F}"/>
              </a:ext>
            </a:extLst>
          </p:cNvPr>
          <p:cNvCxnSpPr/>
          <p:nvPr/>
        </p:nvCxnSpPr>
        <p:spPr>
          <a:xfrm>
            <a:off x="335280" y="6047232"/>
            <a:ext cx="115214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805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교사가 다 관리해서 쓰게끔 할 수 있는가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984573" y="4580479"/>
            <a:ext cx="10489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년대 들어서는 서울교육대학교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한국교원대학교 등 교육대학 일부에서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프린터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VR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기기 등을 교육하는 실습실을 구축하고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이는 첨단기자재를 다룰 수 있는 역량이 미래의 교육 인력이 갖춰야 할 필수 역량임을 확인할 수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FB1E6-70D3-C5CB-92AD-F6306FD9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2" y="1225339"/>
            <a:ext cx="6173061" cy="3134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BCA324-CF3C-94F7-6B31-CD037877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74" y="1087200"/>
            <a:ext cx="4171167" cy="34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Q5.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컨트롤러가 아닌 손으로 한 이유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262128" y="6107027"/>
            <a:ext cx="1065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Juan, MC., </a:t>
            </a:r>
            <a:r>
              <a:rPr lang="en-US" altLang="ko-KR" dirty="0" err="1">
                <a:solidFill>
                  <a:schemeClr val="bg1"/>
                </a:solidFill>
              </a:rPr>
              <a:t>Elexpuru</a:t>
            </a:r>
            <a:r>
              <a:rPr lang="en-US" altLang="ko-KR" dirty="0">
                <a:solidFill>
                  <a:schemeClr val="bg1"/>
                </a:solidFill>
              </a:rPr>
              <a:t>, J., Dias, P. et al. Immersive virtual reality for upper limb rehabilitation: comparing hand and controller interaction. Virtual Reality(SCIE) 27, 1157–1171 (2023).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https://doi.org/10.1007/s10055-022-00722-7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B0E9D-6010-5F00-F1A0-FD209C603EEA}"/>
              </a:ext>
            </a:extLst>
          </p:cNvPr>
          <p:cNvSpPr txBox="1"/>
          <p:nvPr/>
        </p:nvSpPr>
        <p:spPr>
          <a:xfrm>
            <a:off x="469090" y="1537217"/>
            <a:ext cx="58170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최근 재활치료에서의 컨트롤러를 이용한 조작과 손을 이용한 조작을 비교한 관련 논문에 따르면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손을 사용한 조작을 더 </a:t>
            </a:r>
            <a:r>
              <a:rPr lang="ko-KR" altLang="en-US" dirty="0" err="1">
                <a:solidFill>
                  <a:schemeClr val="bg1"/>
                </a:solidFill>
              </a:rPr>
              <a:t>선호한것을</a:t>
            </a:r>
            <a:r>
              <a:rPr lang="ko-KR" altLang="en-US" dirty="0">
                <a:solidFill>
                  <a:schemeClr val="bg1"/>
                </a:solidFill>
              </a:rPr>
              <a:t> 확인할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이는 관련논문에서 구현한 재활치료가 실제 재활치료에서도 손을 사용해 하는 재활치료였기때문에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만족감을 느끼고 몰입감을 </a:t>
            </a:r>
            <a:r>
              <a:rPr lang="ko-KR" altLang="en-US" dirty="0" err="1">
                <a:solidFill>
                  <a:schemeClr val="bg1"/>
                </a:solidFill>
              </a:rPr>
              <a:t>느꼈던것으로</a:t>
            </a:r>
            <a:r>
              <a:rPr lang="ko-KR" altLang="en-US" dirty="0">
                <a:solidFill>
                  <a:schemeClr val="bg1"/>
                </a:solidFill>
              </a:rPr>
              <a:t> 분석됨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마찬가지로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전기회로 실험의 경우에도 실제로 손을 사용해 회로를 구성하기 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높은 만족감과 몰입감을 줄 수 있을 것으로 기대하여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손을 사용해 회로를 구성하도록 제작하였음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11036B-C973-0E94-7EEF-8746836EE589}"/>
              </a:ext>
            </a:extLst>
          </p:cNvPr>
          <p:cNvCxnSpPr>
            <a:cxnSpLocks/>
          </p:cNvCxnSpPr>
          <p:nvPr/>
        </p:nvCxnSpPr>
        <p:spPr>
          <a:xfrm flipV="1">
            <a:off x="6286177" y="342463"/>
            <a:ext cx="0" cy="49139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2">
            <a:extLst>
              <a:ext uri="{FF2B5EF4-FFF2-40B4-BE49-F238E27FC236}">
                <a16:creationId xmlns:a16="http://schemas.microsoft.com/office/drawing/2014/main" id="{3A1F88B0-850C-59C5-DB12-7DE271A43ACD}"/>
              </a:ext>
            </a:extLst>
          </p:cNvPr>
          <p:cNvSpPr txBox="1"/>
          <p:nvPr/>
        </p:nvSpPr>
        <p:spPr>
          <a:xfrm>
            <a:off x="6503095" y="342463"/>
            <a:ext cx="56889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Q6. </a:t>
            </a:r>
            <a:r>
              <a:rPr lang="ko-KR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부품 추가는 어떻게</a:t>
            </a:r>
            <a:r>
              <a:rPr lang="en-US" altLang="ko-KR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하는지</a:t>
            </a:r>
            <a:r>
              <a:rPr lang="en-US" altLang="ko-KR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05D2F-0F16-4A2E-7DC5-C45C6178B8CB}"/>
              </a:ext>
            </a:extLst>
          </p:cNvPr>
          <p:cNvSpPr txBox="1"/>
          <p:nvPr/>
        </p:nvSpPr>
        <p:spPr>
          <a:xfrm>
            <a:off x="6503095" y="1531648"/>
            <a:ext cx="5362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추가하고자 하는 부품의 적절한 모델을 추가하고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그에 맞는 작동 과정을 프로그래밍 해야함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그러나 가장 핵심적인 기능인 회로의 순환에 관한 기능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직렬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병렬 연결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 계산 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이미 구현되어 있으므로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부품의 기능에 대한 코드만 작성하면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1" name="직선 연결선 4">
            <a:extLst>
              <a:ext uri="{FF2B5EF4-FFF2-40B4-BE49-F238E27FC236}">
                <a16:creationId xmlns:a16="http://schemas.microsoft.com/office/drawing/2014/main" id="{85B65F0D-47D0-D840-C402-C494A9753F41}"/>
              </a:ext>
            </a:extLst>
          </p:cNvPr>
          <p:cNvCxnSpPr/>
          <p:nvPr/>
        </p:nvCxnSpPr>
        <p:spPr>
          <a:xfrm>
            <a:off x="335280" y="6047232"/>
            <a:ext cx="115214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Q7.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전기회로 실험을 많이 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467958" y="5587690"/>
            <a:ext cx="1014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실험 횟수는 학교나 교사의 수업 방침에 따라 다를 것이나 정규 수업과정은 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년 동안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배움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B8398-F858-8647-6E3F-E0B9F8D8E58C}"/>
              </a:ext>
            </a:extLst>
          </p:cNvPr>
          <p:cNvGrpSpPr/>
          <p:nvPr/>
        </p:nvGrpSpPr>
        <p:grpSpPr>
          <a:xfrm>
            <a:off x="3510870" y="947144"/>
            <a:ext cx="6058432" cy="4397776"/>
            <a:chOff x="182880" y="1796142"/>
            <a:chExt cx="5511928" cy="4001072"/>
          </a:xfrm>
        </p:grpSpPr>
        <p:pic>
          <p:nvPicPr>
            <p:cNvPr id="24" name="그림 23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39BD1D9-B7AD-614B-3BA1-FFB8DAF1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25" name="그림 2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F2AF5B7-653D-A571-F4FB-CBFEF5CB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26" name="그림 2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8548B82-0E88-8D4D-89B1-65A048FB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4840"/>
            <a:ext cx="12192000" cy="184404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9578" y="33823"/>
            <a:ext cx="1770741" cy="177074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45130" y="674413"/>
            <a:ext cx="1770741" cy="1770741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00682" y="0"/>
            <a:ext cx="3745739" cy="374573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86317" y="2200707"/>
            <a:ext cx="984004" cy="984004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6496" y="2494727"/>
            <a:ext cx="622807" cy="622807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41769" y="1098118"/>
            <a:ext cx="47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1769" y="3387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1769" y="4149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구조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1769" y="4911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41769" y="5673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Q8.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왜 많은 실험들 중 전기회로를 주제로 잡았는지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38C1D0-7434-CA40-2BD9-3A29A4B1F072}"/>
              </a:ext>
            </a:extLst>
          </p:cNvPr>
          <p:cNvGrpSpPr/>
          <p:nvPr/>
        </p:nvGrpSpPr>
        <p:grpSpPr>
          <a:xfrm>
            <a:off x="3886104" y="908388"/>
            <a:ext cx="5511928" cy="4001072"/>
            <a:chOff x="182880" y="1796142"/>
            <a:chExt cx="5511928" cy="4001072"/>
          </a:xfrm>
        </p:grpSpPr>
        <p:pic>
          <p:nvPicPr>
            <p:cNvPr id="15" name="그림 14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022CDFE4-568F-B248-171C-CCB9B41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17" name="그림 1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BF86C32-D84A-6788-E68F-0DDE432E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B61808F-C602-CAC3-3BAE-ECC55EA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472274" y="5139363"/>
            <a:ext cx="11465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교육과정에 들어가 있는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주제인만큼 현재 교육과정이 전기에 대해 중요하게 생각하고 있다고 판단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단순 시각적인 효과만 확인을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하는 것이 아니라 그 안에 들어있는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저항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즉시 확인이 가능하다는 장점이 있어 공부를 도울 수 있을 것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Q9.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883920" y="5038209"/>
            <a:ext cx="1078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시뮬레이션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전통적인 강의식 교육방법에 따른 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효과 비교 </a:t>
            </a:r>
            <a:r>
              <a:rPr lang="en-US" altLang="ko-KR" sz="1800" dirty="0">
                <a:solidFill>
                  <a:schemeClr val="bg1"/>
                </a:solidFill>
              </a:rPr>
              <a:t>(2021 </a:t>
            </a:r>
            <a:r>
              <a:rPr lang="ko-KR" altLang="en-US" sz="1800" dirty="0" err="1">
                <a:solidFill>
                  <a:schemeClr val="bg1"/>
                </a:solidFill>
              </a:rPr>
              <a:t>채민정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ko-KR" altLang="en-US" sz="1800" dirty="0">
                <a:solidFill>
                  <a:schemeClr val="bg1"/>
                </a:solidFill>
              </a:rPr>
              <a:t>에 따르면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강의식 수업보다 학습 성취도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만족도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몰입도 등에서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더 좋은 수업 효과가 나타났으며</a:t>
            </a:r>
            <a:r>
              <a:rPr lang="en-US" altLang="ko-KR" dirty="0">
                <a:solidFill>
                  <a:schemeClr val="bg1"/>
                </a:solidFill>
              </a:rPr>
              <a:t>, MR </a:t>
            </a:r>
            <a:r>
              <a:rPr lang="ko-KR" altLang="en-US" dirty="0">
                <a:solidFill>
                  <a:schemeClr val="bg1"/>
                </a:solidFill>
              </a:rPr>
              <a:t>장비는 추후에 다른 용도로도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 가능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점차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장비가 보급되고 사람들이 사용에 친숙해지면 좀 더 접근성이 높은 컨텐츠가 될 것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CD84B8-07AD-37C3-7BB2-800E7FB39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6" y="1116056"/>
            <a:ext cx="3645255" cy="336450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6A632E4-9359-9AC7-8CB4-688B9EEFAA2C}"/>
              </a:ext>
            </a:extLst>
          </p:cNvPr>
          <p:cNvGrpSpPr/>
          <p:nvPr/>
        </p:nvGrpSpPr>
        <p:grpSpPr>
          <a:xfrm>
            <a:off x="5913066" y="1116056"/>
            <a:ext cx="5059734" cy="1491385"/>
            <a:chOff x="5846291" y="1546353"/>
            <a:chExt cx="5059734" cy="1050378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1A6ED8A7-DB19-F922-430D-7C2EA4E4FAC6}"/>
                </a:ext>
              </a:extLst>
            </p:cNvPr>
            <p:cNvSpPr txBox="1"/>
            <p:nvPr/>
          </p:nvSpPr>
          <p:spPr>
            <a:xfrm>
              <a:off x="5846292" y="1546353"/>
              <a:ext cx="2352828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가상현실 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3E325BEA-4F0B-1EBE-8F55-D4B9F93C9EDA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8F3F68EF-DBD3-1C8B-271D-51FF9514326E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648BE39-C60E-E7C1-76DD-B4E463117967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F4A77212-6D4A-4E73-365E-7C33926FB617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ounded Rectangle 18">
              <a:extLst>
                <a:ext uri="{FF2B5EF4-FFF2-40B4-BE49-F238E27FC236}">
                  <a16:creationId xmlns:a16="http://schemas.microsoft.com/office/drawing/2014/main" id="{B4948559-A973-24B8-9119-5E90C7D61FDF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ounded Rectangle 19">
              <a:extLst>
                <a:ext uri="{FF2B5EF4-FFF2-40B4-BE49-F238E27FC236}">
                  <a16:creationId xmlns:a16="http://schemas.microsoft.com/office/drawing/2014/main" id="{663EF15D-1313-90E2-F1A7-59EEE2247D97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ounded Rectangle 20">
              <a:extLst>
                <a:ext uri="{FF2B5EF4-FFF2-40B4-BE49-F238E27FC236}">
                  <a16:creationId xmlns:a16="http://schemas.microsoft.com/office/drawing/2014/main" id="{F7863B74-9E44-91C1-CD91-8EFF03F44546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ounded Rectangle 23">
              <a:extLst>
                <a:ext uri="{FF2B5EF4-FFF2-40B4-BE49-F238E27FC236}">
                  <a16:creationId xmlns:a16="http://schemas.microsoft.com/office/drawing/2014/main" id="{6DF1F6E1-7B93-372F-8D8A-6B432887AE6F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ounded Rectangle 24">
              <a:extLst>
                <a:ext uri="{FF2B5EF4-FFF2-40B4-BE49-F238E27FC236}">
                  <a16:creationId xmlns:a16="http://schemas.microsoft.com/office/drawing/2014/main" id="{CD225449-8A79-5EC1-563A-AC89A33DEF43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CAF57F-EBA8-95DF-E343-E2157F13216D}"/>
              </a:ext>
            </a:extLst>
          </p:cNvPr>
          <p:cNvGrpSpPr/>
          <p:nvPr/>
        </p:nvGrpSpPr>
        <p:grpSpPr>
          <a:xfrm>
            <a:off x="5907504" y="2879472"/>
            <a:ext cx="5059734" cy="1483967"/>
            <a:chOff x="5783852" y="4314007"/>
            <a:chExt cx="5059734" cy="1483967"/>
          </a:xfrm>
        </p:grpSpPr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F3404B45-A37D-B068-A790-022E95110557}"/>
                </a:ext>
              </a:extLst>
            </p:cNvPr>
            <p:cNvSpPr txBox="1"/>
            <p:nvPr/>
          </p:nvSpPr>
          <p:spPr>
            <a:xfrm>
              <a:off x="5783853" y="4314007"/>
              <a:ext cx="217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전통적인 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92A05600-7129-0FAD-69BB-7CB4D6447DF7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A1ED28A4-8382-8753-1D44-54E2E949C613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B914D867-87FA-A1A7-CF42-4350EEB923D8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ounded Rectangle 17">
              <a:extLst>
                <a:ext uri="{FF2B5EF4-FFF2-40B4-BE49-F238E27FC236}">
                  <a16:creationId xmlns:a16="http://schemas.microsoft.com/office/drawing/2014/main" id="{794F49AA-0ED7-7893-3614-899642DA5E47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ounded Rectangle 18">
              <a:extLst>
                <a:ext uri="{FF2B5EF4-FFF2-40B4-BE49-F238E27FC236}">
                  <a16:creationId xmlns:a16="http://schemas.microsoft.com/office/drawing/2014/main" id="{E20ADB5E-70B4-92C8-06E5-4608BF39F83D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ounded Rectangle 19">
              <a:extLst>
                <a:ext uri="{FF2B5EF4-FFF2-40B4-BE49-F238E27FC236}">
                  <a16:creationId xmlns:a16="http://schemas.microsoft.com/office/drawing/2014/main" id="{067C549F-CD0C-8153-CCBB-CCA2D18180B3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ounded Rectangle 20">
              <a:extLst>
                <a:ext uri="{FF2B5EF4-FFF2-40B4-BE49-F238E27FC236}">
                  <a16:creationId xmlns:a16="http://schemas.microsoft.com/office/drawing/2014/main" id="{9279AA35-9E43-2A19-6CC0-1CBA84E7DC6F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ounded Rectangle 23">
              <a:extLst>
                <a:ext uri="{FF2B5EF4-FFF2-40B4-BE49-F238E27FC236}">
                  <a16:creationId xmlns:a16="http://schemas.microsoft.com/office/drawing/2014/main" id="{B8CB81F4-1098-0463-CF6A-295C1D83FE8C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ounded Rectangle 24">
              <a:extLst>
                <a:ext uri="{FF2B5EF4-FFF2-40B4-BE49-F238E27FC236}">
                  <a16:creationId xmlns:a16="http://schemas.microsoft.com/office/drawing/2014/main" id="{4E7B51C0-36BA-DE40-A5A3-CF284DE54A52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4D45F11-25BA-9A38-42F4-2CF8025D7AF3}"/>
              </a:ext>
            </a:extLst>
          </p:cNvPr>
          <p:cNvSpPr txBox="1"/>
          <p:nvPr/>
        </p:nvSpPr>
        <p:spPr>
          <a:xfrm>
            <a:off x="7304395" y="154488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2615D7-57BC-EFBD-03BF-90E92ADD5A7D}"/>
              </a:ext>
            </a:extLst>
          </p:cNvPr>
          <p:cNvSpPr txBox="1"/>
          <p:nvPr/>
        </p:nvSpPr>
        <p:spPr>
          <a:xfrm>
            <a:off x="7321832" y="1946140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34E19-3C81-5216-1AEB-077DEFC73AD5}"/>
              </a:ext>
            </a:extLst>
          </p:cNvPr>
          <p:cNvSpPr txBox="1"/>
          <p:nvPr/>
        </p:nvSpPr>
        <p:spPr>
          <a:xfrm>
            <a:off x="7298833" y="2335896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D38583-0725-C00A-B527-5DCD9BD1F89F}"/>
              </a:ext>
            </a:extLst>
          </p:cNvPr>
          <p:cNvSpPr txBox="1"/>
          <p:nvPr/>
        </p:nvSpPr>
        <p:spPr>
          <a:xfrm>
            <a:off x="7301934" y="3308297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8759A8-192A-88B5-45FA-247E1DC5093D}"/>
              </a:ext>
            </a:extLst>
          </p:cNvPr>
          <p:cNvSpPr txBox="1"/>
          <p:nvPr/>
        </p:nvSpPr>
        <p:spPr>
          <a:xfrm>
            <a:off x="7297559" y="3721249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13E1E9-201A-8441-DBDE-70ACA779016A}"/>
              </a:ext>
            </a:extLst>
          </p:cNvPr>
          <p:cNvSpPr txBox="1"/>
          <p:nvPr/>
        </p:nvSpPr>
        <p:spPr>
          <a:xfrm>
            <a:off x="7297559" y="4090581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Q9.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624840" y="1185352"/>
            <a:ext cx="10942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&lt;HMD</a:t>
            </a:r>
            <a:r>
              <a:rPr lang="ko-KR" altLang="en-US" sz="1600" dirty="0">
                <a:solidFill>
                  <a:schemeClr val="bg1"/>
                </a:solidFill>
              </a:rPr>
              <a:t>의 보급 기사</a:t>
            </a:r>
            <a:r>
              <a:rPr lang="en-US" altLang="ko-KR" sz="1600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시장의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글로벌 거래량은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년에서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사이에 총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360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(+15.24%)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endParaRPr lang="en-US" altLang="ko-KR" sz="16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지속적으로 증가할 것으로 예상됩니다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10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연속 증가세를 보인 후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년에는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2,726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개에 달할 것으로 예상됩니다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시장에서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규모는 지난 몇 년 동안 지속적으로 증가하고 있었습니다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출처 </a:t>
            </a:r>
            <a:r>
              <a:rPr lang="en-US" altLang="ko-KR" sz="1600" dirty="0">
                <a:solidFill>
                  <a:schemeClr val="bg1"/>
                </a:solidFill>
              </a:rPr>
              <a:t>: STATISTA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(2024 Thomas Alsop)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A0D95-5280-B7D0-FE9F-4B7E9992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2727590"/>
            <a:ext cx="7480300" cy="35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Q10.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실제회로보다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오래걸리지않나요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26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혼합현실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기반 전기 회로 실험은 초기 설정 시간이 걸리지만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전압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전류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저항의 실시간 측정이 가능하고 회로 구성의 빠른 재구성 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webkit-standard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물리적 회로에서 발생하는 배선 정리와 측정 도구 사용 등의 번거로움을 줄여줄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뿐만아니라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오류 수정도 즉각적으로 이루어지므로 전체 실험 시간과 효율성을 고려하면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이 더 유리하다고 볼 수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92454200-CF07-B807-EC36-7CEC579387AA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2" y="1484244"/>
            <a:ext cx="5459896" cy="34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Q11. 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얼마인지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264861" y="5128860"/>
            <a:ext cx="11662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의 가격은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2022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" altLang="ko-KR" dirty="0">
                <a:solidFill>
                  <a:schemeClr val="bg1"/>
                </a:solidFill>
              </a:rPr>
              <a:t>25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출시일 기준으로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205</a:t>
            </a:r>
            <a:r>
              <a:rPr lang="ko-KR" altLang="en-US" dirty="0">
                <a:solidFill>
                  <a:schemeClr val="bg1"/>
                </a:solidFill>
              </a:rPr>
              <a:t>만원이었으나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" altLang="ko-KR" dirty="0">
                <a:solidFill>
                  <a:schemeClr val="bg1"/>
                </a:solidFill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2023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월부터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137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만 원으로 인하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이처럼 시간이 지나면서 새로운 모델이 출시되고 기술이 발전함에 따라 가격이 점차 더 내려갈 것으로 예상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CB677-E8A4-7821-0635-AE4BF1E4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1127293"/>
            <a:ext cx="4389120" cy="37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Q12.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왜 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했나요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6773055" y="2690336"/>
            <a:ext cx="506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캡스톤</a:t>
            </a:r>
            <a:r>
              <a:rPr lang="ko-KR" altLang="en-US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 디자인 기간 기준</a:t>
            </a:r>
            <a:r>
              <a:rPr lang="en-US" altLang="ko-KR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학교에서 사용 가능한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기기 중 접근성이 높고 성능이 뛰어나기 때문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실제로 이 콘텐츠가 출시되고</a:t>
            </a:r>
            <a:r>
              <a:rPr lang="en-US" altLang="ko-KR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 학생들이 사용한다고 가정했을 때</a:t>
            </a:r>
            <a:r>
              <a:rPr lang="en-US" altLang="ko-KR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가격면</a:t>
            </a:r>
            <a:r>
              <a:rPr lang="en-US" altLang="ko-KR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-webkit-standard"/>
                <a:ea typeface="맑은 고딕" panose="020B0503020000020004" pitchFamily="50" charset="-127"/>
              </a:rPr>
              <a:t> 기능면에서 가장 적합한 것이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</a:t>
            </a:r>
            <a:r>
              <a:rPr lang="ko-KR" altLang="en-US" dirty="0" err="1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라고</a:t>
            </a:r>
            <a:r>
              <a:rPr lang="ko-KR" altLang="en-US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 판단</a:t>
            </a:r>
            <a:r>
              <a:rPr lang="en-US" altLang="ko-KR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webkit-standard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C2B75D-CB96-78E2-D3A7-9E6724F4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499548"/>
            <a:ext cx="6431507" cy="385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20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Q13.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어떻게 만들었는지 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회로 계산 부분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216023" y="4603526"/>
            <a:ext cx="117599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병렬로 연결되어 있는 부품들은 하나의 부품으로 바꿀 수 있어서 하나의 부품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병렬 부품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만들고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간선이 병렬 회로와 연결되어 있으면 연결을 끊고 병렬 부품에 대신 연결하여 계산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병렬 부품이 병렬 내부에 있던 부품들을 알 수 있도록 하여 계산할 때 병렬 내부의 부품들도 계산되도록 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계산이 완료되면 병렬 부품을 제거하고 다시 간선이 기존의 병렬 회로와 연결되도록 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직렬로 연결되어 있는 부품들은 단순히 값들을 </a:t>
            </a:r>
            <a:r>
              <a:rPr lang="ko-KR" altLang="en-US" dirty="0" err="1">
                <a:solidFill>
                  <a:schemeClr val="bg1"/>
                </a:solidFill>
              </a:rPr>
              <a:t>더해주었음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AutoShape 2" descr="6">
            <a:extLst>
              <a:ext uri="{FF2B5EF4-FFF2-40B4-BE49-F238E27FC236}">
                <a16:creationId xmlns:a16="http://schemas.microsoft.com/office/drawing/2014/main" id="{968D31EA-6424-40B6-ED11-B7845B9E5D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9B400-8785-353C-11F9-41E8D0DE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752" y="1045070"/>
            <a:ext cx="5971295" cy="33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1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"/>
    </mc:Choice>
    <mc:Fallback xmlns="">
      <p:transition spd="slow" advTm="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주제 선정 배경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71284A6-ABF1-51BA-2109-09C2330EC9C4}"/>
              </a:ext>
            </a:extLst>
          </p:cNvPr>
          <p:cNvGrpSpPr/>
          <p:nvPr/>
        </p:nvGrpSpPr>
        <p:grpSpPr>
          <a:xfrm>
            <a:off x="1421177" y="1268754"/>
            <a:ext cx="9484848" cy="2252770"/>
            <a:chOff x="1421177" y="1268755"/>
            <a:chExt cx="9484848" cy="1586618"/>
          </a:xfrm>
        </p:grpSpPr>
        <p:sp>
          <p:nvSpPr>
            <p:cNvPr id="116" name="TextBox 12">
              <a:extLst>
                <a:ext uri="{FF2B5EF4-FFF2-40B4-BE49-F238E27FC236}">
                  <a16:creationId xmlns:a16="http://schemas.microsoft.com/office/drawing/2014/main" id="{EB59AD87-1A00-4F25-964F-E4C9889994C9}"/>
                </a:ext>
              </a:extLst>
            </p:cNvPr>
            <p:cNvSpPr txBox="1"/>
            <p:nvPr/>
          </p:nvSpPr>
          <p:spPr>
            <a:xfrm>
              <a:off x="5846292" y="1546353"/>
              <a:ext cx="1777045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02DF60A1-E596-D214-A403-9F8259A45344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9ED5F505-039A-7EB8-6447-F6BF33E96224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7B3AB76F-FE7B-9FAF-BCB1-CB8C88B91FBD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ounded Rectangle 17">
              <a:extLst>
                <a:ext uri="{FF2B5EF4-FFF2-40B4-BE49-F238E27FC236}">
                  <a16:creationId xmlns:a16="http://schemas.microsoft.com/office/drawing/2014/main" id="{836361BF-6A71-54A5-AD19-45747281D2FB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386FD399-6B8B-274A-1F87-D2D6BBCFD6DE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Rounded Rectangle 19">
              <a:extLst>
                <a:ext uri="{FF2B5EF4-FFF2-40B4-BE49-F238E27FC236}">
                  <a16:creationId xmlns:a16="http://schemas.microsoft.com/office/drawing/2014/main" id="{4689A930-BE1E-87E6-007F-6BE3ACC6AA13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Rounded Rectangle 20">
              <a:extLst>
                <a:ext uri="{FF2B5EF4-FFF2-40B4-BE49-F238E27FC236}">
                  <a16:creationId xmlns:a16="http://schemas.microsoft.com/office/drawing/2014/main" id="{BAE5DFE3-B8CA-EACF-7679-1FB5F5AD9B9B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Rounded Rectangle 23">
              <a:extLst>
                <a:ext uri="{FF2B5EF4-FFF2-40B4-BE49-F238E27FC236}">
                  <a16:creationId xmlns:a16="http://schemas.microsoft.com/office/drawing/2014/main" id="{A8FEE648-5259-C080-E0C0-A35257BB6FAA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14250737-029D-96B6-5466-D61D657C33E5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9" name="Group 9">
              <a:extLst>
                <a:ext uri="{FF2B5EF4-FFF2-40B4-BE49-F238E27FC236}">
                  <a16:creationId xmlns:a16="http://schemas.microsoft.com/office/drawing/2014/main" id="{C9073784-AC0A-7200-B185-DBED183B8A9B}"/>
                </a:ext>
              </a:extLst>
            </p:cNvPr>
            <p:cNvGrpSpPr/>
            <p:nvPr/>
          </p:nvGrpSpPr>
          <p:grpSpPr>
            <a:xfrm>
              <a:off x="1421252" y="1268755"/>
              <a:ext cx="1165508" cy="240620"/>
              <a:chOff x="1561245" y="1409886"/>
              <a:chExt cx="894646" cy="316771"/>
            </a:xfrm>
          </p:grpSpPr>
          <p:sp>
            <p:nvSpPr>
              <p:cNvPr id="130" name="Pentagon 50">
                <a:extLst>
                  <a:ext uri="{FF2B5EF4-FFF2-40B4-BE49-F238E27FC236}">
                    <a16:creationId xmlns:a16="http://schemas.microsoft.com/office/drawing/2014/main" id="{B97020BA-C84B-CEC1-5CA5-44DC76F93592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1" name="Group 51">
                <a:extLst>
                  <a:ext uri="{FF2B5EF4-FFF2-40B4-BE49-F238E27FC236}">
                    <a16:creationId xmlns:a16="http://schemas.microsoft.com/office/drawing/2014/main" id="{099E205A-F1F8-F644-A936-654297429641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32" name="Pentagon 52">
                  <a:extLst>
                    <a:ext uri="{FF2B5EF4-FFF2-40B4-BE49-F238E27FC236}">
                      <a16:creationId xmlns:a16="http://schemas.microsoft.com/office/drawing/2014/main" id="{1CCBECFC-6808-1258-7B46-21C810DF7C08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Subtitle 2">
                  <a:extLst>
                    <a:ext uri="{FF2B5EF4-FFF2-40B4-BE49-F238E27FC236}">
                      <a16:creationId xmlns:a16="http://schemas.microsoft.com/office/drawing/2014/main" id="{5F951C75-4E65-E3E5-4692-0C7204A7AC1E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가상현실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DBF89F-4BC7-2C12-4CA6-5C71189F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77" y="1509370"/>
              <a:ext cx="3202078" cy="13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6D232CAD-E312-220A-216D-E467921CC2B3}"/>
              </a:ext>
            </a:extLst>
          </p:cNvPr>
          <p:cNvGrpSpPr/>
          <p:nvPr/>
        </p:nvGrpSpPr>
        <p:grpSpPr>
          <a:xfrm>
            <a:off x="1415689" y="3944026"/>
            <a:ext cx="9484774" cy="2266186"/>
            <a:chOff x="1358812" y="3919858"/>
            <a:chExt cx="9484774" cy="2266186"/>
          </a:xfrm>
        </p:grpSpPr>
        <p:sp>
          <p:nvSpPr>
            <p:cNvPr id="176" name="TextBox 12">
              <a:extLst>
                <a:ext uri="{FF2B5EF4-FFF2-40B4-BE49-F238E27FC236}">
                  <a16:creationId xmlns:a16="http://schemas.microsoft.com/office/drawing/2014/main" id="{748F4229-2D4E-7BF4-8403-44C3BCFCD9A0}"/>
                </a:ext>
              </a:extLst>
            </p:cNvPr>
            <p:cNvSpPr txBox="1"/>
            <p:nvPr/>
          </p:nvSpPr>
          <p:spPr>
            <a:xfrm>
              <a:off x="5783853" y="4314007"/>
              <a:ext cx="1777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77" name="TextBox 13">
              <a:extLst>
                <a:ext uri="{FF2B5EF4-FFF2-40B4-BE49-F238E27FC236}">
                  <a16:creationId xmlns:a16="http://schemas.microsoft.com/office/drawing/2014/main" id="{9D8CD6F1-8F2F-0D24-D242-5779F90CFE8E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4">
              <a:extLst>
                <a:ext uri="{FF2B5EF4-FFF2-40B4-BE49-F238E27FC236}">
                  <a16:creationId xmlns:a16="http://schemas.microsoft.com/office/drawing/2014/main" id="{C11742D3-0D29-AD70-C66E-09F6CC5A4836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5">
              <a:extLst>
                <a:ext uri="{FF2B5EF4-FFF2-40B4-BE49-F238E27FC236}">
                  <a16:creationId xmlns:a16="http://schemas.microsoft.com/office/drawing/2014/main" id="{0812B197-655C-F9D5-4A00-79E308D368CE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Rounded Rectangle 17">
              <a:extLst>
                <a:ext uri="{FF2B5EF4-FFF2-40B4-BE49-F238E27FC236}">
                  <a16:creationId xmlns:a16="http://schemas.microsoft.com/office/drawing/2014/main" id="{42007ACA-73C9-5CDC-05A9-4DF7A71D3966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Rounded Rectangle 18">
              <a:extLst>
                <a:ext uri="{FF2B5EF4-FFF2-40B4-BE49-F238E27FC236}">
                  <a16:creationId xmlns:a16="http://schemas.microsoft.com/office/drawing/2014/main" id="{81FE1C2F-725A-9DDE-222B-06F29AEFD33F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ounded Rectangle 19">
              <a:extLst>
                <a:ext uri="{FF2B5EF4-FFF2-40B4-BE49-F238E27FC236}">
                  <a16:creationId xmlns:a16="http://schemas.microsoft.com/office/drawing/2014/main" id="{4F4D14DE-5891-63DC-EECC-C81D9CCE626C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Rounded Rectangle 20">
              <a:extLst>
                <a:ext uri="{FF2B5EF4-FFF2-40B4-BE49-F238E27FC236}">
                  <a16:creationId xmlns:a16="http://schemas.microsoft.com/office/drawing/2014/main" id="{3725E8CD-F1A2-7C0B-C19D-B2F89E53148A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Rounded Rectangle 23">
              <a:extLst>
                <a:ext uri="{FF2B5EF4-FFF2-40B4-BE49-F238E27FC236}">
                  <a16:creationId xmlns:a16="http://schemas.microsoft.com/office/drawing/2014/main" id="{BB3CE2CE-8028-33EC-09DC-18D40AA5DC25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Rounded Rectangle 24">
              <a:extLst>
                <a:ext uri="{FF2B5EF4-FFF2-40B4-BE49-F238E27FC236}">
                  <a16:creationId xmlns:a16="http://schemas.microsoft.com/office/drawing/2014/main" id="{3A355683-3C45-3890-D27D-99BA7B095F8A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9" name="Group 9">
              <a:extLst>
                <a:ext uri="{FF2B5EF4-FFF2-40B4-BE49-F238E27FC236}">
                  <a16:creationId xmlns:a16="http://schemas.microsoft.com/office/drawing/2014/main" id="{70ACBEEA-1BA5-BD6A-AD05-2283F1BE0D9C}"/>
                </a:ext>
              </a:extLst>
            </p:cNvPr>
            <p:cNvGrpSpPr/>
            <p:nvPr/>
          </p:nvGrpSpPr>
          <p:grpSpPr>
            <a:xfrm>
              <a:off x="1358813" y="3919858"/>
              <a:ext cx="1165508" cy="341646"/>
              <a:chOff x="1561245" y="1409886"/>
              <a:chExt cx="894646" cy="316771"/>
            </a:xfrm>
          </p:grpSpPr>
          <p:sp>
            <p:nvSpPr>
              <p:cNvPr id="191" name="Pentagon 50">
                <a:extLst>
                  <a:ext uri="{FF2B5EF4-FFF2-40B4-BE49-F238E27FC236}">
                    <a16:creationId xmlns:a16="http://schemas.microsoft.com/office/drawing/2014/main" id="{BBFBAC22-0296-E84E-2198-A9954CCBAEF5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24" name="Group 51">
                <a:extLst>
                  <a:ext uri="{FF2B5EF4-FFF2-40B4-BE49-F238E27FC236}">
                    <a16:creationId xmlns:a16="http://schemas.microsoft.com/office/drawing/2014/main" id="{44AEC898-BE96-33B8-A672-32A8B17FEDB4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025" name="Pentagon 52">
                  <a:extLst>
                    <a:ext uri="{FF2B5EF4-FFF2-40B4-BE49-F238E27FC236}">
                      <a16:creationId xmlns:a16="http://schemas.microsoft.com/office/drawing/2014/main" id="{09B1592A-8FF8-6D57-9AFD-47C68913AD99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Subtitle 2">
                  <a:extLst>
                    <a:ext uri="{FF2B5EF4-FFF2-40B4-BE49-F238E27FC236}">
                      <a16:creationId xmlns:a16="http://schemas.microsoft.com/office/drawing/2014/main" id="{6E7ECC9F-5B07-C2FF-6908-43751459CDE0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전통적인 수업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AE7F6D7-9984-CF29-326E-73B6DCEBC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12" y="4261497"/>
              <a:ext cx="3202004" cy="192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C4779-697A-35D2-E1D4-53CAB31F0906}"/>
              </a:ext>
            </a:extLst>
          </p:cNvPr>
          <p:cNvSpPr txBox="1"/>
          <p:nvPr/>
        </p:nvSpPr>
        <p:spPr>
          <a:xfrm>
            <a:off x="132273" y="6374221"/>
            <a:ext cx="9910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시뮬레이션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200" dirty="0">
                <a:solidFill>
                  <a:schemeClr val="bg1"/>
                </a:solidFill>
              </a:rPr>
              <a:t>(2021 </a:t>
            </a:r>
            <a:r>
              <a:rPr lang="ko-KR" altLang="en-US" sz="1200" dirty="0" err="1">
                <a:solidFill>
                  <a:schemeClr val="bg1"/>
                </a:solidFill>
              </a:rPr>
              <a:t>채민정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C82B-3870-2C6C-F785-78908890F22A}"/>
              </a:ext>
            </a:extLst>
          </p:cNvPr>
          <p:cNvSpPr txBox="1"/>
          <p:nvPr/>
        </p:nvSpPr>
        <p:spPr>
          <a:xfrm>
            <a:off x="7237620" y="2091728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2EA87-2EDE-6AC6-2D3D-6561D0EA63AE}"/>
              </a:ext>
            </a:extLst>
          </p:cNvPr>
          <p:cNvSpPr txBox="1"/>
          <p:nvPr/>
        </p:nvSpPr>
        <p:spPr>
          <a:xfrm>
            <a:off x="7255057" y="2492986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39978-33AD-7511-537B-11806362C441}"/>
              </a:ext>
            </a:extLst>
          </p:cNvPr>
          <p:cNvSpPr txBox="1"/>
          <p:nvPr/>
        </p:nvSpPr>
        <p:spPr>
          <a:xfrm>
            <a:off x="7232058" y="288274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8E5-FC9D-8211-5AAC-BC2D36574810}"/>
              </a:ext>
            </a:extLst>
          </p:cNvPr>
          <p:cNvSpPr txBox="1"/>
          <p:nvPr/>
        </p:nvSpPr>
        <p:spPr>
          <a:xfrm>
            <a:off x="7235159" y="4767000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0DEB6-02B1-172E-A2BA-3B5F125ABE79}"/>
              </a:ext>
            </a:extLst>
          </p:cNvPr>
          <p:cNvSpPr txBox="1"/>
          <p:nvPr/>
        </p:nvSpPr>
        <p:spPr>
          <a:xfrm>
            <a:off x="7230784" y="517995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AB04-5892-0E15-618F-29D614724AAF}"/>
              </a:ext>
            </a:extLst>
          </p:cNvPr>
          <p:cNvSpPr txBox="1"/>
          <p:nvPr/>
        </p:nvSpPr>
        <p:spPr>
          <a:xfrm>
            <a:off x="7230784" y="5549284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7"/>
          <p:cNvSpPr txBox="1"/>
          <p:nvPr/>
        </p:nvSpPr>
        <p:spPr>
          <a:xfrm>
            <a:off x="8166226" y="1629107"/>
            <a:ext cx="43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혼합현실 기반 실감형 </a:t>
            </a:r>
            <a:endParaRPr lang="en-US" altLang="ko-KR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전기회로 실험 컨텐츠   </a:t>
            </a:r>
            <a:endParaRPr lang="vi-VN" sz="2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18"/>
          <p:cNvSpPr/>
          <p:nvPr/>
        </p:nvSpPr>
        <p:spPr>
          <a:xfrm>
            <a:off x="8166226" y="2923275"/>
            <a:ext cx="40098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혼합현실 기술을 교육실험 분야에 활용할 수 있는 프로젝트를 기획하였다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실험주제는 초등학교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학년부터 중학교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학년까지의 교육과정에 있는 전기회로 실험으로 선정하였다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사용자는 현실공간에서 가상의 객체로 실험을 함으로써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현실감을 느끼는 동시에 컴퓨터 프로그램에서 제공하는 기술의 편리함을 함께 누릴 수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8AAAEA4-2EBE-3F08-D350-8EA6E836FD42}"/>
              </a:ext>
            </a:extLst>
          </p:cNvPr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747FB696-5FD5-1EDF-419D-BE6691F1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1506532"/>
            <a:ext cx="7541537" cy="472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"/>
    </mc:Choice>
    <mc:Fallback xmlns="">
      <p:transition spd="slow" advTm="1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2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"/>
    </mc:Choice>
    <mc:Fallback xmlns="">
      <p:transition spd="slow" advTm="16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5"/>
          <p:cNvGrpSpPr/>
          <p:nvPr/>
        </p:nvGrpSpPr>
        <p:grpSpPr>
          <a:xfrm>
            <a:off x="4782448" y="1900422"/>
            <a:ext cx="7422742" cy="4032448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404389" y="2276872"/>
            <a:ext cx="5093766" cy="871185"/>
            <a:chOff x="5880306" y="1817018"/>
            <a:chExt cx="5093766" cy="871185"/>
          </a:xfrm>
        </p:grpSpPr>
        <p:sp>
          <p:nvSpPr>
            <p:cNvPr id="37" name="TextBox 14"/>
            <p:cNvSpPr txBox="1"/>
            <p:nvPr/>
          </p:nvSpPr>
          <p:spPr bwMode="auto">
            <a:xfrm>
              <a:off x="5883829" y="1817018"/>
              <a:ext cx="1906587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소프트웨어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15"/>
            <p:cNvCxnSpPr/>
            <p:nvPr/>
          </p:nvCxnSpPr>
          <p:spPr>
            <a:xfrm>
              <a:off x="5883829" y="2159669"/>
              <a:ext cx="1906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/>
            <p:nvPr/>
          </p:nvSpPr>
          <p:spPr>
            <a:xfrm>
              <a:off x="5880306" y="2164983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유니티 개발환경에서 </a:t>
              </a:r>
              <a:r>
                <a:rPr lang="en-US" altLang="ko-KR" sz="1400" dirty="0">
                  <a:solidFill>
                    <a:schemeClr val="bg1"/>
                  </a:solidFill>
                </a:rPr>
                <a:t>C# </a:t>
              </a:r>
              <a:r>
                <a:rPr lang="ko-KR" altLang="en-US" sz="1400" dirty="0">
                  <a:solidFill>
                    <a:schemeClr val="bg1"/>
                  </a:solidFill>
                </a:rPr>
                <a:t>언어와 </a:t>
              </a:r>
              <a:r>
                <a:rPr lang="en-US" altLang="ko-KR" sz="1400" dirty="0">
                  <a:solidFill>
                    <a:schemeClr val="bg1"/>
                  </a:solidFill>
                </a:rPr>
                <a:t>Meta XR All-in-One SDK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환경을 구현했다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7"/>
          <p:cNvGrpSpPr/>
          <p:nvPr/>
        </p:nvGrpSpPr>
        <p:grpSpPr>
          <a:xfrm>
            <a:off x="407912" y="3541849"/>
            <a:ext cx="5093766" cy="846726"/>
            <a:chOff x="5883829" y="3081995"/>
            <a:chExt cx="5093766" cy="846726"/>
          </a:xfrm>
        </p:grpSpPr>
        <p:sp>
          <p:nvSpPr>
            <p:cNvPr id="41" name="TextBox 18"/>
            <p:cNvSpPr txBox="1"/>
            <p:nvPr/>
          </p:nvSpPr>
          <p:spPr bwMode="auto">
            <a:xfrm>
              <a:off x="5883829" y="3081995"/>
              <a:ext cx="19113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하드웨어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>
              <a:off x="5934921" y="3420133"/>
              <a:ext cx="13727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0"/>
            <p:cNvSpPr/>
            <p:nvPr/>
          </p:nvSpPr>
          <p:spPr>
            <a:xfrm>
              <a:off x="5883829" y="3405501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Meta Quest Pro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환경에서 사용자가 프로그램과 상호작용 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407912" y="4707051"/>
            <a:ext cx="5093766" cy="1085276"/>
            <a:chOff x="5883829" y="4247197"/>
            <a:chExt cx="5093766" cy="1085276"/>
          </a:xfrm>
        </p:grpSpPr>
        <p:sp>
          <p:nvSpPr>
            <p:cNvPr id="45" name="TextBox 22"/>
            <p:cNvSpPr txBox="1"/>
            <p:nvPr/>
          </p:nvSpPr>
          <p:spPr bwMode="auto">
            <a:xfrm>
              <a:off x="5883829" y="4247197"/>
              <a:ext cx="2205038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사용자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6" name="Straight Connector 23"/>
            <p:cNvCxnSpPr/>
            <p:nvPr/>
          </p:nvCxnSpPr>
          <p:spPr>
            <a:xfrm>
              <a:off x="5934921" y="4585335"/>
              <a:ext cx="164189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/>
            <p:cNvSpPr/>
            <p:nvPr/>
          </p:nvSpPr>
          <p:spPr>
            <a:xfrm>
              <a:off x="5883829" y="4593809"/>
              <a:ext cx="50937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예상되는 주 사용자는 초등학생 고학년부터 중학생이며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해당 학생들을  가르치기 위해 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중학교 교사도 사용할 것으로 기대된다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515668-097F-786E-CB03-CD376704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2083050"/>
            <a:ext cx="5306053" cy="343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4"/>
    </mc:Choice>
    <mc:Fallback xmlns="">
      <p:transition spd="slow" advTm="2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3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"/>
    </mc:Choice>
    <mc:Fallback xmlns="">
      <p:transition spd="slow" advTm="21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 descr="텍스트, 스크린샷, 실내, 벽이(가) 표시된 사진&#10;&#10;자동 생성된 설명">
            <a:extLst>
              <a:ext uri="{FF2B5EF4-FFF2-40B4-BE49-F238E27FC236}">
                <a16:creationId xmlns:a16="http://schemas.microsoft.com/office/drawing/2014/main" id="{8B432E05-7F27-DF6F-C5FE-602D4BD46A5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4400045"/>
            <a:ext cx="2989592" cy="19187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C97575-64FE-5417-550F-CD07F554DA8D}"/>
              </a:ext>
            </a:extLst>
          </p:cNvPr>
          <p:cNvGrpSpPr/>
          <p:nvPr/>
        </p:nvGrpSpPr>
        <p:grpSpPr>
          <a:xfrm>
            <a:off x="295615" y="1362817"/>
            <a:ext cx="11667880" cy="2897908"/>
            <a:chOff x="399474" y="1996974"/>
            <a:chExt cx="11667880" cy="2944212"/>
          </a:xfrm>
        </p:grpSpPr>
        <p:sp>
          <p:nvSpPr>
            <p:cNvPr id="16" name="Rectangle 43"/>
            <p:cNvSpPr/>
            <p:nvPr/>
          </p:nvSpPr>
          <p:spPr>
            <a:xfrm>
              <a:off x="399474" y="3323792"/>
              <a:ext cx="1137246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grpSp>
          <p:nvGrpSpPr>
            <p:cNvPr id="17" name="Group 22"/>
            <p:cNvGrpSpPr/>
            <p:nvPr/>
          </p:nvGrpSpPr>
          <p:grpSpPr>
            <a:xfrm>
              <a:off x="1490280" y="3013670"/>
              <a:ext cx="646764" cy="657969"/>
              <a:chOff x="2495600" y="2809771"/>
              <a:chExt cx="646764" cy="657969"/>
            </a:xfrm>
          </p:grpSpPr>
          <p:grpSp>
            <p:nvGrpSpPr>
              <p:cNvPr id="18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25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4230328" y="3013670"/>
              <a:ext cx="646764" cy="657969"/>
              <a:chOff x="2495600" y="2809771"/>
              <a:chExt cx="646764" cy="657969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3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7209562" y="3002339"/>
              <a:ext cx="646764" cy="657969"/>
              <a:chOff x="2495600" y="2809771"/>
              <a:chExt cx="646764" cy="657969"/>
            </a:xfrm>
          </p:grpSpPr>
          <p:grpSp>
            <p:nvGrpSpPr>
              <p:cNvPr id="41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3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椭圆 80"/>
              <p:cNvSpPr/>
              <p:nvPr/>
            </p:nvSpPr>
            <p:spPr bwMode="auto">
              <a:xfrm>
                <a:off x="2631544" y="2941320"/>
                <a:ext cx="374874" cy="375634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10120137" y="2990962"/>
              <a:ext cx="646764" cy="657969"/>
              <a:chOff x="2495600" y="2809771"/>
              <a:chExt cx="646764" cy="657969"/>
            </a:xfrm>
          </p:grpSpPr>
          <p:grpSp>
            <p:nvGrpSpPr>
              <p:cNvPr id="4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Teardrop 44"/>
            <p:cNvSpPr/>
            <p:nvPr/>
          </p:nvSpPr>
          <p:spPr>
            <a:xfrm rot="8228570">
              <a:off x="1439739" y="1999006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ardrop 45"/>
            <p:cNvSpPr/>
            <p:nvPr/>
          </p:nvSpPr>
          <p:spPr>
            <a:xfrm rot="8228570">
              <a:off x="4161550" y="1999007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ardrop 46"/>
            <p:cNvSpPr/>
            <p:nvPr/>
          </p:nvSpPr>
          <p:spPr>
            <a:xfrm rot="8228570">
              <a:off x="7140782" y="1996974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ardrop 47"/>
            <p:cNvSpPr/>
            <p:nvPr/>
          </p:nvSpPr>
          <p:spPr>
            <a:xfrm rot="8228570">
              <a:off x="10051359" y="1998413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1461762" y="2244404"/>
              <a:ext cx="772071" cy="37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1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159577" y="2235678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2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3"/>
            <p:cNvSpPr txBox="1"/>
            <p:nvPr/>
          </p:nvSpPr>
          <p:spPr>
            <a:xfrm>
              <a:off x="7146906" y="2246763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3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4"/>
            <p:cNvSpPr txBox="1"/>
            <p:nvPr/>
          </p:nvSpPr>
          <p:spPr>
            <a:xfrm>
              <a:off x="10070943" y="2236709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4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5"/>
            <p:cNvSpPr txBox="1"/>
            <p:nvPr/>
          </p:nvSpPr>
          <p:spPr>
            <a:xfrm>
              <a:off x="1074475" y="3798194"/>
              <a:ext cx="1683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</a:rPr>
                <a:t>사용법 설명</a:t>
              </a:r>
              <a:r>
                <a:rPr lang="en-US" sz="2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3895818" y="3788503"/>
              <a:ext cx="1536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</a:rPr>
                <a:t>회로 작성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xtBox 57"/>
            <p:cNvSpPr txBox="1"/>
            <p:nvPr/>
          </p:nvSpPr>
          <p:spPr>
            <a:xfrm>
              <a:off x="6932243" y="3801211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3"/>
                  </a:solidFill>
                </a:rPr>
                <a:t>회로 작동</a:t>
              </a:r>
              <a:r>
                <a:rPr lang="en-US" sz="2000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61" name="TextBox 58"/>
            <p:cNvSpPr txBox="1"/>
            <p:nvPr/>
          </p:nvSpPr>
          <p:spPr>
            <a:xfrm>
              <a:off x="9921622" y="3798194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4"/>
                  </a:solidFill>
                </a:rPr>
                <a:t>부품 확인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407368" y="4211507"/>
              <a:ext cx="2655305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프로그램의 시작버튼을 누르면  프로그램을 사용하는 방법에 대한 설명이 있는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가 나온다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ontent Placeholder 2"/>
            <p:cNvSpPr txBox="1"/>
            <p:nvPr/>
          </p:nvSpPr>
          <p:spPr>
            <a:xfrm>
              <a:off x="3158006" y="4206178"/>
              <a:ext cx="2808312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부품을 생성하는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통해 부품을 만들고 부품들을 연결하여 원하는 회로를 제작한다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ontent Placeholder 2"/>
            <p:cNvSpPr txBox="1"/>
            <p:nvPr/>
          </p:nvSpPr>
          <p:spPr>
            <a:xfrm>
              <a:off x="5986527" y="4188612"/>
              <a:ext cx="3092827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만들어진 회로의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Start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버튼을 누르면  회로의 전체의 전류와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저항이 계산되며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불이 들어온다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9079354" y="4191815"/>
              <a:ext cx="2988000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회로를 구성하는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걸리는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저항을 바로 확인할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 descr="스크린샷, 전자제품, 장난감, 회로이(가) 표시된 사진&#10;&#10;자동 생성된 설명">
            <a:extLst>
              <a:ext uri="{FF2B5EF4-FFF2-40B4-BE49-F238E27FC236}">
                <a16:creationId xmlns:a16="http://schemas.microsoft.com/office/drawing/2014/main" id="{331D3BD1-BD51-176F-4D38-E5CA3E0750F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8" y="4400019"/>
            <a:ext cx="2988000" cy="1918800"/>
          </a:xfrm>
          <a:prstGeom prst="rect">
            <a:avLst/>
          </a:prstGeom>
        </p:spPr>
      </p:pic>
      <p:pic>
        <p:nvPicPr>
          <p:cNvPr id="9" name="그림 8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53FF7E49-0DB2-B6AA-D241-1B95B703451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0019"/>
            <a:ext cx="2988000" cy="1918800"/>
          </a:xfrm>
          <a:prstGeom prst="rect">
            <a:avLst/>
          </a:prstGeom>
        </p:spPr>
      </p:pic>
      <p:pic>
        <p:nvPicPr>
          <p:cNvPr id="11" name="그림 10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828788C4-B22D-40D2-9CE5-A891F1326CE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2" y="4400019"/>
            <a:ext cx="2988000" cy="191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F231-C9C1-AFCC-91AB-35D1EC4BE098}"/>
              </a:ext>
            </a:extLst>
          </p:cNvPr>
          <p:cNvSpPr txBox="1"/>
          <p:nvPr/>
        </p:nvSpPr>
        <p:spPr>
          <a:xfrm>
            <a:off x="663677" y="143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0"/>
    </mc:Choice>
    <mc:Fallback xmlns="">
      <p:transition spd="slow" advTm="25020"/>
    </mc:Fallback>
  </mc:AlternateContent>
</p:sld>
</file>

<file path=ppt/theme/theme1.xml><?xml version="1.0" encoding="utf-8"?>
<a:theme xmlns:a="http://schemas.openxmlformats.org/drawingml/2006/main" name="www.freeppt7.com-Best powerpoint templates free download-slideshow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1775</Words>
  <Application>Microsoft Macintosh PowerPoint</Application>
  <PresentationFormat>와이드스크린</PresentationFormat>
  <Paragraphs>243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-webkit-standard</vt:lpstr>
      <vt:lpstr>맑은 고딕</vt:lpstr>
      <vt:lpstr>함초롬바탕</vt:lpstr>
      <vt:lpstr>微软雅黑</vt:lpstr>
      <vt:lpstr>Arial</vt:lpstr>
      <vt:lpstr>Calibri</vt:lpstr>
      <vt:lpstr>Calibri Light</vt:lpstr>
      <vt:lpstr>Gill Sans</vt:lpstr>
      <vt:lpstr>Times New Roman</vt:lpstr>
      <vt:lpstr>www.freeppt7.com-Best powerpoint templates free download-slideshow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IMPCAS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MOMODASUCAI</dc:creator>
  <cp:lastModifiedBy>수민 공</cp:lastModifiedBy>
  <cp:revision>117</cp:revision>
  <dcterms:created xsi:type="dcterms:W3CDTF">2014-11-07T11:09:00Z</dcterms:created>
  <dcterms:modified xsi:type="dcterms:W3CDTF">2024-05-30T11:16:58Z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